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4"/>
    <p:sldMasterId id="2147483662" r:id="rId5"/>
  </p:sldMasterIdLst>
  <p:notesMasterIdLst>
    <p:notesMasterId r:id="rId18"/>
  </p:notesMasterIdLst>
  <p:sldIdLst>
    <p:sldId id="256" r:id="rId6"/>
    <p:sldId id="368" r:id="rId7"/>
    <p:sldId id="369" r:id="rId8"/>
    <p:sldId id="370" r:id="rId9"/>
    <p:sldId id="372" r:id="rId10"/>
    <p:sldId id="373" r:id="rId11"/>
    <p:sldId id="375" r:id="rId12"/>
    <p:sldId id="380" r:id="rId13"/>
    <p:sldId id="378" r:id="rId14"/>
    <p:sldId id="376" r:id="rId15"/>
    <p:sldId id="377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533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B5"/>
    <a:srgbClr val="0000FF"/>
    <a:srgbClr val="0000A8"/>
    <a:srgbClr val="213163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40" d="100"/>
          <a:sy n="140" d="100"/>
        </p:scale>
        <p:origin x="774" y="210"/>
      </p:cViewPr>
      <p:guideLst>
        <p:guide orient="horz" pos="533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 panose="02020603050405020304"/>
              </a:rPr>
              <a:t>2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 panose="02020603050405020304"/>
              </a:rPr>
              <a:t>12</a:t>
            </a:fld>
            <a:endParaRPr lang="en-US" sz="1200" b="0" strike="noStrike" spc="-1">
              <a:latin typeface="Times New Roman" panose="020206030504050203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/>
          <p:cNvGrpSpPr/>
          <p:nvPr userDrawn="1"/>
        </p:nvGrpSpPr>
        <p:grpSpPr>
          <a:xfrm>
            <a:off x="0" y="0"/>
            <a:ext cx="9144000" cy="424206"/>
            <a:chOff x="0" y="0"/>
            <a:chExt cx="4402382" cy="66464"/>
          </a:xfrm>
        </p:grpSpPr>
        <p:sp>
          <p:nvSpPr>
            <p:cNvPr id="46" name="Freeform 9"/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10"/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7" name="Group 8"/>
          <p:cNvGrpSpPr/>
          <p:nvPr userDrawn="1"/>
        </p:nvGrpSpPr>
        <p:grpSpPr>
          <a:xfrm>
            <a:off x="0" y="5036127"/>
            <a:ext cx="9144000" cy="107373"/>
            <a:chOff x="0" y="0"/>
            <a:chExt cx="4402382" cy="66464"/>
          </a:xfrm>
        </p:grpSpPr>
        <p:sp>
          <p:nvSpPr>
            <p:cNvPr id="28" name="Freeform 9"/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pic>
        <p:nvPicPr>
          <p:cNvPr id="52" name="Picture 51" descr="A black and white logo&#10;&#10;AI-generated content may be incorrect.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20696" y="55166"/>
            <a:ext cx="965086" cy="3138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  <p:pic>
        <p:nvPicPr>
          <p:cNvPr id="54" name="Picture 53" descr="A white woven seamless grid pattern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/>
          <p:cNvSpPr/>
          <p:nvPr/>
        </p:nvSpPr>
        <p:spPr>
          <a:xfrm>
            <a:off x="364882" y="652908"/>
            <a:ext cx="3971824" cy="485021"/>
          </a:xfrm>
          <a:prstGeom prst="roundRect">
            <a:avLst/>
          </a:prstGeom>
          <a:solidFill>
            <a:schemeClr val="bg1"/>
          </a:solidFill>
          <a:ln>
            <a:solidFill>
              <a:srgbClr val="1D63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4153368" cy="126178"/>
            <a:chOff x="0" y="0"/>
            <a:chExt cx="2187782" cy="6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782" cy="66464"/>
            </a:xfrm>
            <a:custGeom>
              <a:avLst/>
              <a:gdLst/>
              <a:ahLst/>
              <a:cxnLst/>
              <a:rect l="l" t="t" r="r" b="b"/>
              <a:pathLst>
                <a:path w="2187782" h="66464">
                  <a:moveTo>
                    <a:pt x="0" y="0"/>
                  </a:moveTo>
                  <a:lnTo>
                    <a:pt x="2187782" y="0"/>
                  </a:lnTo>
                  <a:lnTo>
                    <a:pt x="21877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7782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017322"/>
            <a:ext cx="7571294" cy="126178"/>
            <a:chOff x="0" y="0"/>
            <a:chExt cx="3988171" cy="66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8171" cy="66464"/>
            </a:xfrm>
            <a:custGeom>
              <a:avLst/>
              <a:gdLst/>
              <a:ahLst/>
              <a:cxnLst/>
              <a:rect l="l" t="t" r="r" b="b"/>
              <a:pathLst>
                <a:path w="3988171" h="66464">
                  <a:moveTo>
                    <a:pt x="0" y="0"/>
                  </a:moveTo>
                  <a:lnTo>
                    <a:pt x="3988171" y="0"/>
                  </a:lnTo>
                  <a:lnTo>
                    <a:pt x="3988171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8171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3661769" y="-528997"/>
            <a:ext cx="4602320" cy="2123257"/>
            <a:chOff x="0" y="0"/>
            <a:chExt cx="2424267" cy="11184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5632358" y="303921"/>
            <a:ext cx="3724082" cy="1064394"/>
            <a:chOff x="0" y="0"/>
            <a:chExt cx="1961656" cy="560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1656" cy="560668"/>
            </a:xfrm>
            <a:custGeom>
              <a:avLst/>
              <a:gdLst/>
              <a:ahLst/>
              <a:cxnLst/>
              <a:rect l="l" t="t" r="r" b="b"/>
              <a:pathLst>
                <a:path w="1961656" h="560668">
                  <a:moveTo>
                    <a:pt x="0" y="0"/>
                  </a:moveTo>
                  <a:lnTo>
                    <a:pt x="1961656" y="0"/>
                  </a:lnTo>
                  <a:lnTo>
                    <a:pt x="1961656" y="560668"/>
                  </a:lnTo>
                  <a:lnTo>
                    <a:pt x="0" y="560668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61656" cy="59876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7528217" y="-892816"/>
            <a:ext cx="2873959" cy="1967021"/>
            <a:chOff x="0" y="0"/>
            <a:chExt cx="1513855" cy="10361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3855" cy="1036126"/>
            </a:xfrm>
            <a:custGeom>
              <a:avLst/>
              <a:gdLst/>
              <a:ahLst/>
              <a:cxnLst/>
              <a:rect l="l" t="t" r="r" b="b"/>
              <a:pathLst>
                <a:path w="1513855" h="1036126">
                  <a:moveTo>
                    <a:pt x="0" y="0"/>
                  </a:moveTo>
                  <a:lnTo>
                    <a:pt x="1513855" y="0"/>
                  </a:lnTo>
                  <a:lnTo>
                    <a:pt x="1513855" y="1036126"/>
                  </a:lnTo>
                  <a:lnTo>
                    <a:pt x="0" y="1036126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13855" cy="107422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6756840" y="4003698"/>
            <a:ext cx="4602320" cy="2123257"/>
            <a:chOff x="0" y="0"/>
            <a:chExt cx="2424267" cy="1118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7842195" y="3672519"/>
            <a:ext cx="2166949" cy="1126189"/>
            <a:chOff x="0" y="0"/>
            <a:chExt cx="1141438" cy="593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438" cy="593219"/>
            </a:xfrm>
            <a:custGeom>
              <a:avLst/>
              <a:gdLst/>
              <a:ahLst/>
              <a:cxnLst/>
              <a:rect l="l" t="t" r="r" b="b"/>
              <a:pathLst>
                <a:path w="1141438" h="593219">
                  <a:moveTo>
                    <a:pt x="0" y="0"/>
                  </a:moveTo>
                  <a:lnTo>
                    <a:pt x="1141438" y="0"/>
                  </a:lnTo>
                  <a:lnTo>
                    <a:pt x="1141438" y="593219"/>
                  </a:lnTo>
                  <a:lnTo>
                    <a:pt x="0" y="593219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438" cy="63131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20497" y="768985"/>
            <a:ext cx="3475712" cy="34757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29445" tIns="29445" rIns="29445" bIns="29445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3022795"/>
            <a:ext cx="4224335" cy="394131"/>
            <a:chOff x="0" y="0"/>
            <a:chExt cx="4355842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55842" cy="406400"/>
            </a:xfrm>
            <a:custGeom>
              <a:avLst/>
              <a:gdLst/>
              <a:ahLst/>
              <a:cxnLst/>
              <a:rect l="l" t="t" r="r" b="b"/>
              <a:pathLst>
                <a:path w="4355842" h="406400">
                  <a:moveTo>
                    <a:pt x="415264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152642" y="406400"/>
                  </a:lnTo>
                  <a:lnTo>
                    <a:pt x="4355842" y="203200"/>
                  </a:lnTo>
                  <a:lnTo>
                    <a:pt x="4152642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241542" cy="444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4814816" y="492813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7"/>
                </a:lnTo>
                <a:lnTo>
                  <a:pt x="0" y="31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5" name="Freeform 35"/>
          <p:cNvSpPr/>
          <p:nvPr/>
        </p:nvSpPr>
        <p:spPr>
          <a:xfrm>
            <a:off x="8435937" y="4382878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6" name="Freeform 36"/>
          <p:cNvSpPr/>
          <p:nvPr/>
        </p:nvSpPr>
        <p:spPr>
          <a:xfrm>
            <a:off x="8726258" y="4572000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8" y="0"/>
                </a:lnTo>
                <a:lnTo>
                  <a:pt x="1714128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7" name="TextBox 37"/>
          <p:cNvSpPr txBox="1"/>
          <p:nvPr/>
        </p:nvSpPr>
        <p:spPr>
          <a:xfrm>
            <a:off x="271145" y="1265555"/>
            <a:ext cx="4004945" cy="12636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95"/>
              </a:lnSpc>
            </a:pPr>
            <a:r>
              <a:rPr lang="en-I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Book Marketplace</a:t>
            </a:r>
          </a:p>
          <a:p>
            <a:pPr>
              <a:lnSpc>
                <a:spcPts val="4395"/>
              </a:lnSpc>
            </a:pPr>
            <a:r>
              <a:rPr lang="en-I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 Intelligence</a:t>
            </a:r>
            <a:endParaRPr lang="en-US" altLang="en-US" sz="4000" b="1" dirty="0">
              <a:solidFill>
                <a:schemeClr val="tx2">
                  <a:lumMod val="75000"/>
                  <a:lumOff val="25000"/>
                </a:schemeClr>
              </a:solidFill>
              <a:latin typeface="+mj-lt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466725" y="3100839"/>
            <a:ext cx="380940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5"/>
              </a:lnSpc>
            </a:pPr>
            <a:r>
              <a:rPr lang="en-US" sz="1620" b="1" spc="583">
                <a:solidFill>
                  <a:srgbClr val="FFFFFF"/>
                </a:solidFill>
                <a:latin typeface="+mj-lt"/>
                <a:ea typeface="Aileron Bold"/>
                <a:cs typeface="Aileron Bold"/>
                <a:sym typeface="Aileron Bold"/>
              </a:rPr>
              <a:t>PRESENTATION 2026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15860" y="4283414"/>
            <a:ext cx="2058603" cy="660182"/>
            <a:chOff x="378050" y="4295282"/>
            <a:chExt cx="2058603" cy="660182"/>
          </a:xfrm>
        </p:grpSpPr>
        <p:sp>
          <p:nvSpPr>
            <p:cNvPr id="40" name="TextBox 40"/>
            <p:cNvSpPr txBox="1"/>
            <p:nvPr/>
          </p:nvSpPr>
          <p:spPr>
            <a:xfrm>
              <a:off x="803221" y="4295282"/>
              <a:ext cx="1633432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5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Name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03221" y="4456866"/>
              <a:ext cx="1633432" cy="498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lang="en-US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Tisha Patni</a:t>
              </a:r>
            </a:p>
            <a:p>
              <a:pPr>
                <a:lnSpc>
                  <a:spcPts val="2040"/>
                </a:lnSpc>
              </a:pPr>
              <a:r>
                <a:rPr lang="en-US" b="1" dirty="0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Nirali </a:t>
              </a:r>
              <a:r>
                <a:rPr lang="en-US" b="1" dirty="0" err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Kushwah</a:t>
              </a:r>
              <a:endParaRPr lang="en-US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</p:txBody>
        </p:sp>
        <p:pic>
          <p:nvPicPr>
            <p:cNvPr id="50" name="Picture 49" descr="A blue circle with a person and a envelope in it&#10;&#10;AI-generated content may be incorrect."/>
            <p:cNvPicPr>
              <a:picLocks noChangeAspect="1"/>
            </p:cNvPicPr>
            <p:nvPr/>
          </p:nvPicPr>
          <p:blipFill>
            <a:blip r:embed="rId5"/>
            <a:srcRect l="26757" t="2453" r="27842" b="53701"/>
            <a:stretch>
              <a:fillRect/>
            </a:stretch>
          </p:blipFill>
          <p:spPr>
            <a:xfrm>
              <a:off x="378050" y="4320144"/>
              <a:ext cx="395331" cy="381795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2111791" y="4287380"/>
            <a:ext cx="2905125" cy="683895"/>
            <a:chOff x="2710862" y="4295282"/>
            <a:chExt cx="2905125" cy="683895"/>
          </a:xfrm>
        </p:grpSpPr>
        <p:sp>
          <p:nvSpPr>
            <p:cNvPr id="41" name="TextBox 41"/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5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Email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139487" y="4456572"/>
              <a:ext cx="2476500" cy="5226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lang="en-US" altLang="en-US" b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tishapatni2006@gmail.com</a:t>
              </a:r>
            </a:p>
            <a:p>
              <a:pPr>
                <a:lnSpc>
                  <a:spcPts val="2040"/>
                </a:lnSpc>
              </a:pPr>
              <a:r>
                <a:rPr lang="en-US" b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hakimsinghk4@gmail.com</a:t>
              </a:r>
            </a:p>
          </p:txBody>
        </p:sp>
        <p:pic>
          <p:nvPicPr>
            <p:cNvPr id="51" name="Picture 50" descr="A blue circle with a person and a envelope in it&#10;&#10;AI-generated content may be incorrect."/>
            <p:cNvPicPr>
              <a:picLocks noChangeAspect="1"/>
            </p:cNvPicPr>
            <p:nvPr/>
          </p:nvPicPr>
          <p:blipFill>
            <a:blip r:embed="rId5"/>
            <a:srcRect l="26859" t="52379" r="26874" b="2349"/>
            <a:stretch>
              <a:fillRect/>
            </a:stretch>
          </p:blipFill>
          <p:spPr>
            <a:xfrm>
              <a:off x="2710862" y="4307522"/>
              <a:ext cx="398279" cy="389719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5805209" y="4284020"/>
            <a:ext cx="2272871" cy="422569"/>
            <a:chOff x="3139699" y="4295282"/>
            <a:chExt cx="2272871" cy="422569"/>
          </a:xfrm>
        </p:grpSpPr>
        <p:sp>
          <p:nvSpPr>
            <p:cNvPr id="67" name="TextBox 41"/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5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Guide</a:t>
              </a:r>
            </a:p>
          </p:txBody>
        </p:sp>
        <p:sp>
          <p:nvSpPr>
            <p:cNvPr id="68" name="TextBox 43"/>
            <p:cNvSpPr txBox="1"/>
            <p:nvPr/>
          </p:nvSpPr>
          <p:spPr>
            <a:xfrm>
              <a:off x="3139699" y="4456866"/>
              <a:ext cx="2272871" cy="260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40"/>
                </a:lnSpc>
              </a:pPr>
              <a:r>
                <a:rPr lang="en-US" b="1">
                  <a:solidFill>
                    <a:srgbClr val="0D358D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Jyoti Prajapti</a:t>
              </a:r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rcRect l="28109" t="6546" r="28551" b="49509"/>
          <a:stretch>
            <a:fillRect/>
          </a:stretch>
        </p:blipFill>
        <p:spPr>
          <a:xfrm>
            <a:off x="5392468" y="4308276"/>
            <a:ext cx="375815" cy="381063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428531" y="723117"/>
            <a:ext cx="3828596" cy="358658"/>
            <a:chOff x="317090" y="723117"/>
            <a:chExt cx="3402811" cy="318771"/>
          </a:xfrm>
        </p:grpSpPr>
        <p:pic>
          <p:nvPicPr>
            <p:cNvPr id="53" name="Picture 52" descr="A close up of a logo&#10;&#10;AI-generated content may be incorrect."/>
            <p:cNvPicPr>
              <a:picLocks noChangeAspect="1"/>
            </p:cNvPicPr>
            <p:nvPr/>
          </p:nvPicPr>
          <p:blipFill>
            <a:blip r:embed="rId7"/>
            <a:srcRect t="19648" b="19158"/>
            <a:stretch>
              <a:fillRect/>
            </a:stretch>
          </p:blipFill>
          <p:spPr>
            <a:xfrm>
              <a:off x="317090" y="768985"/>
              <a:ext cx="898442" cy="202049"/>
            </a:xfrm>
            <a:prstGeom prst="rect">
              <a:avLst/>
            </a:prstGeom>
          </p:spPr>
        </p:pic>
        <p:pic>
          <p:nvPicPr>
            <p:cNvPr id="55" name="Picture 54" descr="A blue and black logo&#10;&#10;AI-generated content may be incorrect.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4656" y="798128"/>
              <a:ext cx="562495" cy="141182"/>
            </a:xfrm>
            <a:prstGeom prst="rect">
              <a:avLst/>
            </a:prstGeom>
          </p:spPr>
        </p:pic>
        <p:pic>
          <p:nvPicPr>
            <p:cNvPr id="57" name="Picture 56" descr="A close up of a logo&#10;&#10;AI-generated content may be incorrect.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6460" y="792102"/>
              <a:ext cx="501675" cy="163167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98442" y="792102"/>
              <a:ext cx="321459" cy="164179"/>
            </a:xfrm>
            <a:prstGeom prst="rect">
              <a:avLst/>
            </a:prstGeom>
          </p:spPr>
        </p:pic>
        <p:pic>
          <p:nvPicPr>
            <p:cNvPr id="73" name="Picture 72" descr="A black and white image&#10;&#10;AI-generated content may be incorrect."/>
            <p:cNvPicPr>
              <a:picLocks noChangeAspect="1"/>
            </p:cNvPicPr>
            <p:nvPr/>
          </p:nvPicPr>
          <p:blipFill>
            <a:blip r:embed="rId11"/>
            <a:srcRect t="19206" b="17252"/>
            <a:stretch>
              <a:fillRect/>
            </a:stretch>
          </p:blipFill>
          <p:spPr>
            <a:xfrm>
              <a:off x="2023625" y="723117"/>
              <a:ext cx="501676" cy="318771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224948D-E906-16D4-8133-8387F4864F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7103" y="152722"/>
            <a:ext cx="7047381" cy="46982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0628" y="648607"/>
            <a:ext cx="3212645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circle with a pencil and paper with a star on it&#10;&#10;AI-generated content may be incorrect."/>
          <p:cNvPicPr>
            <a:picLocks noChangeAspect="1"/>
          </p:cNvPicPr>
          <p:nvPr/>
        </p:nvPicPr>
        <p:blipFill>
          <a:blip r:embed="rId2"/>
          <a:srcRect l="25397" t="26296" r="26825" b="15397"/>
          <a:stretch>
            <a:fillRect/>
          </a:stretch>
        </p:blipFill>
        <p:spPr>
          <a:xfrm>
            <a:off x="5800727" y="1135323"/>
            <a:ext cx="2675590" cy="326522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097F0F0-7C97-2378-DE6B-E4EB658C9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1414030"/>
            <a:ext cx="505030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Summary: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Total revenue recorded at 97K from a collection of 161 books.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Amazon remains a dominant platform, with significant sales volume also seen on Flipkart.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Category Leaders: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 sales volume identified in genres like Religious, History, and Mystery.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2464" y="646906"/>
            <a:ext cx="3794443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black head with a light bulb inside&#10;&#10;AI-generated content may be incorrect."/>
          <p:cNvPicPr>
            <a:picLocks noChangeAspect="1"/>
          </p:cNvPicPr>
          <p:nvPr/>
        </p:nvPicPr>
        <p:blipFill>
          <a:blip r:embed="rId2"/>
          <a:srcRect l="10476" r="9682" b="15238"/>
          <a:stretch>
            <a:fillRect/>
          </a:stretch>
        </p:blipFill>
        <p:spPr>
          <a:xfrm>
            <a:off x="5527222" y="1181907"/>
            <a:ext cx="3024104" cy="321047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64AD61CC-3B06-7582-20E4-D0452B28F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91" y="1253065"/>
            <a:ext cx="455089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Predictive Analytics: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Forecasting future sales based on "Publish Date" and demographic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Author Impact: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Deeper analysis into how specific authors influence overall category growth.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Expanded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Incorporating more retailers beyond the current three platforms.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632982" y="1781046"/>
            <a:ext cx="3878036" cy="118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5"/>
              </a:lnSpc>
            </a:pPr>
            <a:r>
              <a:rPr lang="en-US" sz="5400" b="1" dirty="0">
                <a:solidFill>
                  <a:srgbClr val="0D358D"/>
                </a:solidFill>
                <a:latin typeface="Arial" panose="020B0604020202020204" pitchFamily="34" charset="0"/>
                <a:ea typeface="Aileron Ultra-Bold"/>
                <a:cs typeface="Arial" panose="020B0604020202020204" pitchFamily="34" charset="0"/>
                <a:sym typeface="Aileron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/>
          <p:cNvSpPr txBox="1"/>
          <p:nvPr/>
        </p:nvSpPr>
        <p:spPr>
          <a:xfrm>
            <a:off x="133070" y="629133"/>
            <a:ext cx="46242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25239" y="1104923"/>
            <a:ext cx="4446761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 panose="020B0604020202020204"/>
              </a:rPr>
              <a:t>Problem Statement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 panose="020B0604020202020204"/>
              </a:rPr>
              <a:t>Proposed Solution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+mn-lt"/>
              </a:rPr>
              <a:t>System Architecture</a:t>
            </a:r>
            <a:endParaRPr lang="en-US" sz="1800">
              <a:latin typeface="+mj-lt"/>
              <a:ea typeface="+mn-lt"/>
              <a:cs typeface="Calibri" panose="020F0502020204030204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 panose="020B0604020202020204"/>
              </a:rPr>
              <a:t>Live Demo of the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 panose="020B0604020202020204"/>
              </a:rPr>
              <a:t>Embedded</a:t>
            </a:r>
            <a:r>
              <a:rPr lang="en-US" sz="1800">
                <a:latin typeface="+mj-lt"/>
                <a:ea typeface="+mn-lt"/>
              </a:rPr>
              <a:t> Video of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>
                <a:latin typeface="+mj-lt"/>
                <a:ea typeface="+mn-lt"/>
                <a:cs typeface="Arial" panose="020B0604020202020204"/>
              </a:rPr>
              <a:t>Conclusion</a:t>
            </a:r>
            <a:endParaRPr lang="en-IN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 panose="020B0604020202020204"/>
              </a:rPr>
              <a:t>Future Scope</a:t>
            </a:r>
          </a:p>
        </p:txBody>
      </p:sp>
      <p:pic>
        <p:nvPicPr>
          <p:cNvPr id="3" name="Picture 2" descr="A screen shot of a computer&#10;&#10;AI-generated content may be incorrect."/>
          <p:cNvPicPr>
            <a:picLocks noChangeAspect="1"/>
          </p:cNvPicPr>
          <p:nvPr/>
        </p:nvPicPr>
        <p:blipFill>
          <a:blip r:embed="rId3"/>
          <a:srcRect l="25250" t="7320" r="18976" b="28715"/>
          <a:stretch>
            <a:fillRect/>
          </a:stretch>
        </p:blipFill>
        <p:spPr>
          <a:xfrm>
            <a:off x="5586642" y="840676"/>
            <a:ext cx="2868706" cy="32900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3433" y="641258"/>
            <a:ext cx="8520113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DCFE40D-7E1F-83C2-E7BB-F371C1388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12" y="1277341"/>
            <a:ext cx="899797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Project Scope: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Analyzes a cross-platform dataset involving 9 categories and 18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total authors.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Data Volume: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Tracks a total of 161 books across platforms like Amazon, Flipkart,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and Books Wagon.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data on total revenue, customer ratings, and platform-specific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985" y="543112"/>
            <a:ext cx="4979897" cy="573088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sz="3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5095" y="1104900"/>
            <a:ext cx="4446905" cy="36957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Market Competition: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Difficulty in comparing sales performance across major retailers like Amazon and Flipkart.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 Category Trends: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Challenges in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identifying which genres (e.g.,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Religious, Thriller, or History) drive the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highest volume.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 Demographic Correlation: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The need to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connect sales volume with customer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ratings across different generations like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Gen Z and Millennials.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endParaRPr lang="en-US" altLang="en-US" sz="18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p:pic>
        <p:nvPicPr>
          <p:cNvPr id="5" name="Picture 4" descr="A red person with a question mark above white puzzle pieces&#10;&#10;AI-generated content may be incorrect."/>
          <p:cNvPicPr>
            <a:picLocks noChangeAspect="1"/>
          </p:cNvPicPr>
          <p:nvPr/>
        </p:nvPicPr>
        <p:blipFill>
          <a:blip r:embed="rId2"/>
          <a:srcRect l="6427" t="6623" r="7119" b="24880"/>
          <a:stretch>
            <a:fillRect/>
          </a:stretch>
        </p:blipFill>
        <p:spPr>
          <a:xfrm>
            <a:off x="4429686" y="829656"/>
            <a:ext cx="4446761" cy="35231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5504" y="650689"/>
            <a:ext cx="8521700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erson pushing a red arrow&#10;&#10;AI-generated content may be incorrect."/>
          <p:cNvPicPr>
            <a:picLocks noChangeAspect="1"/>
          </p:cNvPicPr>
          <p:nvPr/>
        </p:nvPicPr>
        <p:blipFill>
          <a:blip r:embed="rId2"/>
          <a:srcRect l="6339" t="15860" r="9216" b="16688"/>
          <a:stretch>
            <a:fillRect/>
          </a:stretch>
        </p:blipFill>
        <p:spPr>
          <a:xfrm>
            <a:off x="4602361" y="1047721"/>
            <a:ext cx="4313038" cy="344509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C30B838-CD91-74BC-221B-34074D10A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50" y="1297474"/>
            <a:ext cx="446789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Competitive Dashboard: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Aggregates top performers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such as Amish Tripathi and Anita Nair.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Metrics: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Real-time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tracking of Total Sales (97K)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versus Total Cost (100K).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 Fee Comparison: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Visual breakdown of platform fees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discounts for Amazon, Flipkart,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Books Wagon.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 idx="4294967295"/>
          </p:nvPr>
        </p:nvSpPr>
        <p:spPr>
          <a:xfrm>
            <a:off x="134473" y="641727"/>
            <a:ext cx="8521700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grpSp>
        <p:nvGrpSpPr>
          <p:cNvPr id="19" name="Group 18"/>
          <p:cNvGrpSpPr/>
          <p:nvPr>
            <p:custDataLst>
              <p:tags r:id="rId1"/>
            </p:custDataLst>
          </p:nvPr>
        </p:nvGrpSpPr>
        <p:grpSpPr>
          <a:xfrm>
            <a:off x="228600" y="1352550"/>
            <a:ext cx="3276599" cy="578231"/>
            <a:chOff x="228601" y="3204060"/>
            <a:chExt cx="3276599" cy="578231"/>
          </a:xfrm>
        </p:grpSpPr>
        <p:grpSp>
          <p:nvGrpSpPr>
            <p:cNvPr id="14" name="Group 6"/>
            <p:cNvGrpSpPr/>
            <p:nvPr/>
          </p:nvGrpSpPr>
          <p:grpSpPr>
            <a:xfrm>
              <a:off x="228601" y="3204060"/>
              <a:ext cx="3276599" cy="578231"/>
              <a:chOff x="0" y="0"/>
              <a:chExt cx="3519337" cy="406400"/>
            </a:xfrm>
          </p:grpSpPr>
          <p:sp>
            <p:nvSpPr>
              <p:cNvPr id="15" name="Freeform 7"/>
              <p:cNvSpPr/>
              <p:nvPr>
                <p:custDataLst>
                  <p:tags r:id="rId17"/>
                </p:custDataLst>
              </p:nvPr>
            </p:nvSpPr>
            <p:spPr>
              <a:xfrm>
                <a:off x="0" y="0"/>
                <a:ext cx="35193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519338" h="406400">
                    <a:moveTo>
                      <a:pt x="3316138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316138" y="406400"/>
                    </a:lnTo>
                    <a:lnTo>
                      <a:pt x="3519338" y="203200"/>
                    </a:lnTo>
                    <a:lnTo>
                      <a:pt x="33161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42882">
                      <a:alpha val="100000"/>
                    </a:srgbClr>
                  </a:gs>
                  <a:gs pos="100000">
                    <a:srgbClr val="2A83D0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8"/>
              <p:cNvSpPr txBox="1"/>
              <p:nvPr/>
            </p:nvSpPr>
            <p:spPr>
              <a:xfrm>
                <a:off x="0" y="-38100"/>
                <a:ext cx="3405037" cy="444500"/>
              </a:xfrm>
              <a:prstGeom prst="rect">
                <a:avLst/>
              </a:prstGeom>
            </p:spPr>
            <p:txBody>
              <a:bodyPr lIns="44454" tIns="44454" rIns="44454" bIns="44454" rtlCol="0" anchor="ctr"/>
              <a:lstStyle/>
              <a:p>
                <a:pPr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12"/>
            <p:cNvSpPr txBox="1"/>
            <p:nvPr>
              <p:custDataLst>
                <p:tags r:id="rId16"/>
              </p:custDataLst>
            </p:nvPr>
          </p:nvSpPr>
          <p:spPr>
            <a:xfrm>
              <a:off x="396077" y="3354746"/>
              <a:ext cx="2901299" cy="27686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en-US" sz="1800" b="1">
                  <a:solidFill>
                    <a:srgbClr val="FFFFFF"/>
                  </a:solidFill>
                  <a:latin typeface="Arial" panose="020B0604020202020204" pitchFamily="34" charset="0"/>
                  <a:ea typeface="Aileron Bold"/>
                  <a:cs typeface="Arial" panose="020B0604020202020204" pitchFamily="34" charset="0"/>
                  <a:sym typeface="Aileron Bold"/>
                </a:rPr>
                <a:t>Data Inputs</a:t>
              </a:r>
            </a:p>
          </p:txBody>
        </p:sp>
      </p:grpSp>
      <p:grpSp>
        <p:nvGrpSpPr>
          <p:cNvPr id="20" name="Group 19"/>
          <p:cNvGrpSpPr/>
          <p:nvPr>
            <p:custDataLst>
              <p:tags r:id="rId2"/>
            </p:custDataLst>
          </p:nvPr>
        </p:nvGrpSpPr>
        <p:grpSpPr>
          <a:xfrm>
            <a:off x="228601" y="2939401"/>
            <a:ext cx="3276599" cy="578231"/>
            <a:chOff x="228601" y="3204060"/>
            <a:chExt cx="3276599" cy="578231"/>
          </a:xfrm>
        </p:grpSpPr>
        <p:grpSp>
          <p:nvGrpSpPr>
            <p:cNvPr id="21" name="Group 6"/>
            <p:cNvGrpSpPr/>
            <p:nvPr>
              <p:custDataLst>
                <p:tags r:id="rId13"/>
              </p:custDataLst>
            </p:nvPr>
          </p:nvGrpSpPr>
          <p:grpSpPr>
            <a:xfrm>
              <a:off x="228601" y="3204060"/>
              <a:ext cx="3276599" cy="578231"/>
              <a:chOff x="0" y="0"/>
              <a:chExt cx="3519337" cy="406400"/>
            </a:xfrm>
          </p:grpSpPr>
          <p:sp>
            <p:nvSpPr>
              <p:cNvPr id="23" name="Freeform 7"/>
              <p:cNvSpPr/>
              <p:nvPr>
                <p:custDataLst>
                  <p:tags r:id="rId15"/>
                </p:custDataLst>
              </p:nvPr>
            </p:nvSpPr>
            <p:spPr>
              <a:xfrm>
                <a:off x="0" y="0"/>
                <a:ext cx="35193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519338" h="406400">
                    <a:moveTo>
                      <a:pt x="3316138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316138" y="406400"/>
                    </a:lnTo>
                    <a:lnTo>
                      <a:pt x="3519338" y="203200"/>
                    </a:lnTo>
                    <a:lnTo>
                      <a:pt x="33161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42882">
                      <a:alpha val="100000"/>
                    </a:srgbClr>
                  </a:gs>
                  <a:gs pos="100000">
                    <a:srgbClr val="2A83D0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4" name="TextBox 8"/>
              <p:cNvSpPr txBox="1"/>
              <p:nvPr/>
            </p:nvSpPr>
            <p:spPr>
              <a:xfrm>
                <a:off x="0" y="-38100"/>
                <a:ext cx="3405037" cy="444500"/>
              </a:xfrm>
              <a:prstGeom prst="rect">
                <a:avLst/>
              </a:prstGeom>
            </p:spPr>
            <p:txBody>
              <a:bodyPr lIns="44454" tIns="44454" rIns="44454" bIns="44454" rtlCol="0" anchor="ctr"/>
              <a:lstStyle/>
              <a:p>
                <a:pPr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2" name="TextBox 12"/>
            <p:cNvSpPr txBox="1"/>
            <p:nvPr>
              <p:custDataLst>
                <p:tags r:id="rId14"/>
              </p:custDataLst>
            </p:nvPr>
          </p:nvSpPr>
          <p:spPr>
            <a:xfrm>
              <a:off x="396077" y="3354746"/>
              <a:ext cx="2901299" cy="27686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en-US" sz="1800" b="1">
                  <a:solidFill>
                    <a:srgbClr val="FFFFFF"/>
                  </a:solidFill>
                  <a:latin typeface="Arial" panose="020B0604020202020204" pitchFamily="34" charset="0"/>
                  <a:ea typeface="Aileron Bold"/>
                  <a:cs typeface="Arial" panose="020B0604020202020204" pitchFamily="34" charset="0"/>
                  <a:sym typeface="Aileron Bold"/>
                </a:rPr>
                <a:t>Metrics Engine</a:t>
              </a:r>
            </a:p>
          </p:txBody>
        </p:sp>
      </p:grpSp>
      <p:grpSp>
        <p:nvGrpSpPr>
          <p:cNvPr id="2" name="Group 1"/>
          <p:cNvGrpSpPr/>
          <p:nvPr>
            <p:custDataLst>
              <p:tags r:id="rId3"/>
            </p:custDataLst>
          </p:nvPr>
        </p:nvGrpSpPr>
        <p:grpSpPr>
          <a:xfrm>
            <a:off x="4684058" y="1352550"/>
            <a:ext cx="3276599" cy="578231"/>
            <a:chOff x="228601" y="3204060"/>
            <a:chExt cx="3276599" cy="578231"/>
          </a:xfrm>
        </p:grpSpPr>
        <p:grpSp>
          <p:nvGrpSpPr>
            <p:cNvPr id="4" name="Group 6"/>
            <p:cNvGrpSpPr/>
            <p:nvPr/>
          </p:nvGrpSpPr>
          <p:grpSpPr>
            <a:xfrm>
              <a:off x="228601" y="3204060"/>
              <a:ext cx="3276599" cy="578231"/>
              <a:chOff x="0" y="0"/>
              <a:chExt cx="3519337" cy="406400"/>
            </a:xfrm>
          </p:grpSpPr>
          <p:sp>
            <p:nvSpPr>
              <p:cNvPr id="6" name="Freeform 7"/>
              <p:cNvSpPr/>
              <p:nvPr>
                <p:custDataLst>
                  <p:tags r:id="rId12"/>
                </p:custDataLst>
              </p:nvPr>
            </p:nvSpPr>
            <p:spPr>
              <a:xfrm>
                <a:off x="0" y="0"/>
                <a:ext cx="35193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519338" h="406400">
                    <a:moveTo>
                      <a:pt x="3316138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316138" y="406400"/>
                    </a:lnTo>
                    <a:lnTo>
                      <a:pt x="3519338" y="203200"/>
                    </a:lnTo>
                    <a:lnTo>
                      <a:pt x="33161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42882">
                      <a:alpha val="100000"/>
                    </a:srgbClr>
                  </a:gs>
                  <a:gs pos="100000">
                    <a:srgbClr val="2A83D0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8"/>
              <p:cNvSpPr txBox="1"/>
              <p:nvPr/>
            </p:nvSpPr>
            <p:spPr>
              <a:xfrm>
                <a:off x="0" y="-38100"/>
                <a:ext cx="3405037" cy="444500"/>
              </a:xfrm>
              <a:prstGeom prst="rect">
                <a:avLst/>
              </a:prstGeom>
            </p:spPr>
            <p:txBody>
              <a:bodyPr lIns="44454" tIns="44454" rIns="44454" bIns="44454" rtlCol="0" anchor="ctr"/>
              <a:lstStyle/>
              <a:p>
                <a:pPr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5" name="TextBox 12"/>
            <p:cNvSpPr txBox="1"/>
            <p:nvPr>
              <p:custDataLst>
                <p:tags r:id="rId11"/>
              </p:custDataLst>
            </p:nvPr>
          </p:nvSpPr>
          <p:spPr>
            <a:xfrm>
              <a:off x="396077" y="3354746"/>
              <a:ext cx="2901299" cy="27686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en-US" sz="1800" b="1">
                  <a:solidFill>
                    <a:srgbClr val="FFFFFF"/>
                  </a:solidFill>
                  <a:latin typeface="Arial" panose="020B0604020202020204" pitchFamily="34" charset="0"/>
                  <a:ea typeface="Aileron Bold"/>
                  <a:cs typeface="Arial" panose="020B0604020202020204" pitchFamily="34" charset="0"/>
                  <a:sym typeface="Aileron Bold"/>
                </a:rPr>
                <a:t>Key Categories</a:t>
              </a:r>
            </a:p>
          </p:txBody>
        </p:sp>
      </p:grpSp>
      <p:grpSp>
        <p:nvGrpSpPr>
          <p:cNvPr id="8" name="Group 7"/>
          <p:cNvGrpSpPr/>
          <p:nvPr>
            <p:custDataLst>
              <p:tags r:id="rId4"/>
            </p:custDataLst>
          </p:nvPr>
        </p:nvGrpSpPr>
        <p:grpSpPr>
          <a:xfrm>
            <a:off x="4684059" y="2974325"/>
            <a:ext cx="3276599" cy="578231"/>
            <a:chOff x="228601" y="3204060"/>
            <a:chExt cx="3276599" cy="578231"/>
          </a:xfrm>
        </p:grpSpPr>
        <p:grpSp>
          <p:nvGrpSpPr>
            <p:cNvPr id="9" name="Group 6"/>
            <p:cNvGrpSpPr/>
            <p:nvPr/>
          </p:nvGrpSpPr>
          <p:grpSpPr>
            <a:xfrm>
              <a:off x="228601" y="3204060"/>
              <a:ext cx="3276599" cy="578231"/>
              <a:chOff x="0" y="0"/>
              <a:chExt cx="3519337" cy="406400"/>
            </a:xfrm>
          </p:grpSpPr>
          <p:sp>
            <p:nvSpPr>
              <p:cNvPr id="11" name="Freeform 7"/>
              <p:cNvSpPr/>
              <p:nvPr>
                <p:custDataLst>
                  <p:tags r:id="rId10"/>
                </p:custDataLst>
              </p:nvPr>
            </p:nvSpPr>
            <p:spPr>
              <a:xfrm>
                <a:off x="0" y="0"/>
                <a:ext cx="3519338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3519338" h="406400">
                    <a:moveTo>
                      <a:pt x="3316138" y="0"/>
                    </a:moveTo>
                    <a:lnTo>
                      <a:pt x="0" y="0"/>
                    </a:lnTo>
                    <a:lnTo>
                      <a:pt x="0" y="406400"/>
                    </a:lnTo>
                    <a:lnTo>
                      <a:pt x="3316138" y="406400"/>
                    </a:lnTo>
                    <a:lnTo>
                      <a:pt x="3519338" y="203200"/>
                    </a:lnTo>
                    <a:lnTo>
                      <a:pt x="331613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42882">
                      <a:alpha val="100000"/>
                    </a:srgbClr>
                  </a:gs>
                  <a:gs pos="100000">
                    <a:srgbClr val="2A83D0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8"/>
              <p:cNvSpPr txBox="1"/>
              <p:nvPr/>
            </p:nvSpPr>
            <p:spPr>
              <a:xfrm>
                <a:off x="0" y="-38100"/>
                <a:ext cx="3405037" cy="444500"/>
              </a:xfrm>
              <a:prstGeom prst="rect">
                <a:avLst/>
              </a:prstGeom>
            </p:spPr>
            <p:txBody>
              <a:bodyPr lIns="44454" tIns="44454" rIns="44454" bIns="44454" rtlCol="0" anchor="ctr"/>
              <a:lstStyle/>
              <a:p>
                <a:pPr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0" name="TextBox 12"/>
            <p:cNvSpPr txBox="1"/>
            <p:nvPr>
              <p:custDataLst>
                <p:tags r:id="rId9"/>
              </p:custDataLst>
            </p:nvPr>
          </p:nvSpPr>
          <p:spPr>
            <a:xfrm>
              <a:off x="396077" y="3354746"/>
              <a:ext cx="2901299" cy="276860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en-US" sz="1800" b="1">
                  <a:solidFill>
                    <a:srgbClr val="FFFFFF"/>
                  </a:solidFill>
                  <a:latin typeface="Arial" panose="020B0604020202020204" pitchFamily="34" charset="0"/>
                  <a:ea typeface="Aileron Bold"/>
                  <a:cs typeface="Arial" panose="020B0604020202020204" pitchFamily="34" charset="0"/>
                  <a:sym typeface="Aileron Bold"/>
                </a:rPr>
                <a:t>Visualization Laye</a:t>
              </a:r>
            </a:p>
          </p:txBody>
        </p:sp>
      </p:grpSp>
      <p:sp>
        <p:nvSpPr>
          <p:cNvPr id="34" name="TextBox 3"/>
          <p:cNvSpPr txBox="1"/>
          <p:nvPr>
            <p:custDataLst>
              <p:tags r:id="rId5"/>
            </p:custDataLst>
          </p:nvPr>
        </p:nvSpPr>
        <p:spPr>
          <a:xfrm>
            <a:off x="228599" y="2005992"/>
            <a:ext cx="428064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 dirty="0"/>
              <a:t>Includes Book Name, Author Name, Platform, and Rating (Bad to Outstanding).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35" name="TextBox 3"/>
          <p:cNvSpPr txBox="1"/>
          <p:nvPr>
            <p:custDataLst>
              <p:tags r:id="rId6"/>
            </p:custDataLst>
          </p:nvPr>
        </p:nvSpPr>
        <p:spPr>
          <a:xfrm>
            <a:off x="4683760" y="1969003"/>
            <a:ext cx="43434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altLang="en-US" sz="1800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Biography, Drama, Motivational, History, Horror, Poetry, Religious, Romance, Shayari, Thriller and Mystery.</a:t>
            </a:r>
          </a:p>
        </p:txBody>
      </p:sp>
      <p:sp>
        <p:nvSpPr>
          <p:cNvPr id="36" name="TextBox 3"/>
          <p:cNvSpPr txBox="1"/>
          <p:nvPr>
            <p:custDataLst>
              <p:tags r:id="rId7"/>
            </p:custDataLst>
          </p:nvPr>
        </p:nvSpPr>
        <p:spPr>
          <a:xfrm>
            <a:off x="228600" y="3620045"/>
            <a:ext cx="394854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 dirty="0"/>
              <a:t>Calculates maximum and minimum prices across all three integrated platforms.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sp>
        <p:nvSpPr>
          <p:cNvPr id="37" name="TextBox 3"/>
          <p:cNvSpPr txBox="1"/>
          <p:nvPr>
            <p:custDataLst>
              <p:tags r:id="rId8"/>
            </p:custDataLst>
          </p:nvPr>
        </p:nvSpPr>
        <p:spPr>
          <a:xfrm>
            <a:off x="4683760" y="3620045"/>
            <a:ext cx="43434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 dirty="0"/>
              <a:t>Features "Revenue by Platform," "Total Sales by Book Genre," and "Books Sold by Year".</a:t>
            </a:r>
            <a:endParaRPr lang="en-US" altLang="en-US" sz="1800" dirty="0"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988" y="525529"/>
            <a:ext cx="8521700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721445" y="1573058"/>
            <a:ext cx="7930243" cy="3204321"/>
            <a:chOff x="1028700" y="4026997"/>
            <a:chExt cx="16230600" cy="6558193"/>
          </a:xfrm>
        </p:grpSpPr>
        <p:grpSp>
          <p:nvGrpSpPr>
            <p:cNvPr id="3" name="Group 4"/>
            <p:cNvGrpSpPr/>
            <p:nvPr/>
          </p:nvGrpSpPr>
          <p:grpSpPr>
            <a:xfrm>
              <a:off x="1028700" y="5453426"/>
              <a:ext cx="5268227" cy="5045613"/>
              <a:chOff x="0" y="-38100"/>
              <a:chExt cx="1387517" cy="1328886"/>
            </a:xfrm>
          </p:grpSpPr>
          <p:sp>
            <p:nvSpPr>
              <p:cNvPr id="4" name="Freeform 5"/>
              <p:cNvSpPr/>
              <p:nvPr/>
            </p:nvSpPr>
            <p:spPr>
              <a:xfrm>
                <a:off x="0" y="0"/>
                <a:ext cx="1387517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6"/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7"/>
            <p:cNvGrpSpPr/>
            <p:nvPr/>
          </p:nvGrpSpPr>
          <p:grpSpPr>
            <a:xfrm>
              <a:off x="6509887" y="5453426"/>
              <a:ext cx="5268227" cy="5045613"/>
              <a:chOff x="0" y="-38100"/>
              <a:chExt cx="1387517" cy="1328886"/>
            </a:xfrm>
          </p:grpSpPr>
          <p:sp>
            <p:nvSpPr>
              <p:cNvPr id="7" name="Freeform 8"/>
              <p:cNvSpPr/>
              <p:nvPr/>
            </p:nvSpPr>
            <p:spPr>
              <a:xfrm>
                <a:off x="0" y="0"/>
                <a:ext cx="1387517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9"/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3" name="TextBox 17"/>
            <p:cNvSpPr txBox="1"/>
            <p:nvPr/>
          </p:nvSpPr>
          <p:spPr>
            <a:xfrm>
              <a:off x="8159071" y="4026997"/>
              <a:ext cx="1969862" cy="2079298"/>
            </a:xfrm>
            <a:prstGeom prst="rect">
              <a:avLst/>
            </a:prstGeom>
          </p:spPr>
          <p:txBody>
            <a:bodyPr lIns="24421" tIns="24421" rIns="24421" bIns="244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14" name="Group 20"/>
            <p:cNvGrpSpPr/>
            <p:nvPr/>
          </p:nvGrpSpPr>
          <p:grpSpPr>
            <a:xfrm>
              <a:off x="11991073" y="5453426"/>
              <a:ext cx="5268227" cy="5045613"/>
              <a:chOff x="0" y="-38100"/>
              <a:chExt cx="1387517" cy="1328886"/>
            </a:xfrm>
          </p:grpSpPr>
          <p:sp>
            <p:nvSpPr>
              <p:cNvPr id="15" name="Freeform 21"/>
              <p:cNvSpPr/>
              <p:nvPr/>
            </p:nvSpPr>
            <p:spPr>
              <a:xfrm>
                <a:off x="0" y="0"/>
                <a:ext cx="1387517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22"/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23"/>
            <p:cNvSpPr txBox="1"/>
            <p:nvPr/>
          </p:nvSpPr>
          <p:spPr>
            <a:xfrm>
              <a:off x="1419802" y="7467098"/>
              <a:ext cx="4378000" cy="2645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Amazon earns the most with </a:t>
              </a:r>
              <a:r>
                <a:rPr lang="en-US" sz="1200" b="1" dirty="0">
                  <a:solidFill>
                    <a:schemeClr val="bg1"/>
                  </a:solidFill>
                </a:rPr>
                <a:t>43K</a:t>
              </a:r>
              <a:r>
                <a:rPr lang="en-US" sz="1200" dirty="0">
                  <a:solidFill>
                    <a:schemeClr val="bg1"/>
                  </a:solidFill>
                </a:rPr>
                <a:t>, Flipkart is next with </a:t>
              </a:r>
              <a:r>
                <a:rPr lang="en-US" sz="1200" b="1" dirty="0">
                  <a:solidFill>
                    <a:schemeClr val="bg1"/>
                  </a:solidFill>
                </a:rPr>
                <a:t>39K</a:t>
              </a:r>
              <a:r>
                <a:rPr lang="en-US" sz="1200" dirty="0">
                  <a:solidFill>
                    <a:schemeClr val="bg1"/>
                  </a:solidFill>
                </a:rPr>
                <a:t>, and Books wagon has the lowest at </a:t>
              </a:r>
              <a:r>
                <a:rPr lang="en-US" sz="1200" b="1" dirty="0">
                  <a:solidFill>
                    <a:schemeClr val="bg1"/>
                  </a:solidFill>
                </a:rPr>
                <a:t>19K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This means Amazon and Flipkart are the main sources of revenue.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18" name="TextBox 24"/>
            <p:cNvSpPr txBox="1"/>
            <p:nvPr/>
          </p:nvSpPr>
          <p:spPr>
            <a:xfrm>
              <a:off x="6900989" y="7467098"/>
              <a:ext cx="4486023" cy="3118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Shayari (</a:t>
              </a:r>
              <a:r>
                <a:rPr lang="en-US" sz="1100" b="1" dirty="0">
                  <a:solidFill>
                    <a:schemeClr val="bg1"/>
                  </a:solidFill>
                </a:rPr>
                <a:t>66K</a:t>
              </a:r>
              <a:r>
                <a:rPr lang="en-US" sz="1100" dirty="0">
                  <a:solidFill>
                    <a:schemeClr val="bg1"/>
                  </a:solidFill>
                </a:rPr>
                <a:t>) and Religious (</a:t>
              </a:r>
              <a:r>
                <a:rPr lang="en-US" sz="1100" b="1" dirty="0">
                  <a:solidFill>
                    <a:schemeClr val="bg1"/>
                  </a:solidFill>
                </a:rPr>
                <a:t>65K</a:t>
              </a:r>
              <a:r>
                <a:rPr lang="en-US" sz="1100" dirty="0">
                  <a:solidFill>
                    <a:schemeClr val="bg1"/>
                  </a:solidFill>
                </a:rPr>
                <a:t>) books have the highest sales.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History (</a:t>
              </a:r>
              <a:r>
                <a:rPr lang="en-US" sz="1100" b="1" dirty="0">
                  <a:solidFill>
                    <a:schemeClr val="bg1"/>
                  </a:solidFill>
                </a:rPr>
                <a:t>54K</a:t>
              </a:r>
              <a:r>
                <a:rPr lang="en-US" sz="1100" dirty="0">
                  <a:solidFill>
                    <a:schemeClr val="bg1"/>
                  </a:solidFill>
                </a:rPr>
                <a:t>), Poetry (</a:t>
              </a:r>
              <a:r>
                <a:rPr lang="en-US" sz="1100" b="1" dirty="0">
                  <a:solidFill>
                    <a:schemeClr val="bg1"/>
                  </a:solidFill>
                </a:rPr>
                <a:t>51K</a:t>
              </a:r>
              <a:r>
                <a:rPr lang="en-US" sz="1100" dirty="0">
                  <a:solidFill>
                    <a:schemeClr val="bg1"/>
                  </a:solidFill>
                </a:rPr>
                <a:t>), and Mystery (</a:t>
              </a:r>
              <a:r>
                <a:rPr lang="en-US" sz="1100" b="1" dirty="0">
                  <a:solidFill>
                    <a:schemeClr val="bg1"/>
                  </a:solidFill>
                </a:rPr>
                <a:t>50K</a:t>
              </a:r>
              <a:r>
                <a:rPr lang="en-US" sz="1100" dirty="0">
                  <a:solidFill>
                    <a:schemeClr val="bg1"/>
                  </a:solidFill>
                </a:rPr>
                <a:t>) also perform well.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Drama has the lowest sales at </a:t>
              </a:r>
              <a:r>
                <a:rPr lang="en-US" sz="1100" b="1" dirty="0">
                  <a:solidFill>
                    <a:schemeClr val="bg1"/>
                  </a:solidFill>
                </a:rPr>
                <a:t>2K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In short:</a:t>
              </a:r>
              <a:r>
                <a:rPr lang="en-US" sz="1100" dirty="0">
                  <a:solidFill>
                    <a:schemeClr val="bg1"/>
                  </a:solidFill>
                </a:rPr>
                <a:t> Shayari and Religious genres sell the most, while Drama sells the least.</a:t>
              </a:r>
            </a:p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19" name="TextBox 25"/>
            <p:cNvSpPr txBox="1"/>
            <p:nvPr/>
          </p:nvSpPr>
          <p:spPr>
            <a:xfrm>
              <a:off x="12382177" y="7467098"/>
              <a:ext cx="4432009" cy="31180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Sales increased from </a:t>
              </a:r>
              <a:r>
                <a:rPr lang="en-US" sz="1100" b="1" dirty="0">
                  <a:solidFill>
                    <a:schemeClr val="bg1"/>
                  </a:solidFill>
                </a:rPr>
                <a:t>93K in 2018</a:t>
              </a:r>
              <a:r>
                <a:rPr lang="en-US" sz="1100" dirty="0">
                  <a:solidFill>
                    <a:schemeClr val="bg1"/>
                  </a:solidFill>
                </a:rPr>
                <a:t> to a peak of </a:t>
              </a:r>
              <a:r>
                <a:rPr lang="en-US" sz="1100" b="1" dirty="0">
                  <a:solidFill>
                    <a:schemeClr val="bg1"/>
                  </a:solidFill>
                </a:rPr>
                <a:t>104K in 2019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dirty="0">
                  <a:solidFill>
                    <a:schemeClr val="bg1"/>
                  </a:solidFill>
                </a:rPr>
                <a:t>They dropped sharply to </a:t>
              </a:r>
              <a:r>
                <a:rPr lang="en-US" sz="1100" b="1" dirty="0">
                  <a:solidFill>
                    <a:schemeClr val="bg1"/>
                  </a:solidFill>
                </a:rPr>
                <a:t>64K in 2020</a:t>
              </a:r>
              <a:r>
                <a:rPr lang="en-US" sz="1100" dirty="0">
                  <a:solidFill>
                    <a:schemeClr val="bg1"/>
                  </a:solidFill>
                </a:rPr>
                <a:t>, rose to </a:t>
              </a:r>
              <a:r>
                <a:rPr lang="en-US" sz="1100" b="1" dirty="0">
                  <a:solidFill>
                    <a:schemeClr val="bg1"/>
                  </a:solidFill>
                </a:rPr>
                <a:t>77K in 2021</a:t>
              </a:r>
              <a:r>
                <a:rPr lang="en-US" sz="1100" dirty="0">
                  <a:solidFill>
                    <a:schemeClr val="bg1"/>
                  </a:solidFill>
                </a:rPr>
                <a:t>, and fell again to </a:t>
              </a:r>
              <a:r>
                <a:rPr lang="en-US" sz="1100" b="1" dirty="0">
                  <a:solidFill>
                    <a:schemeClr val="bg1"/>
                  </a:solidFill>
                </a:rPr>
                <a:t>64K in 2022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sz="1100" b="1" dirty="0">
                  <a:solidFill>
                    <a:schemeClr val="bg1"/>
                  </a:solidFill>
                </a:rPr>
                <a:t>In short:</a:t>
              </a:r>
              <a:r>
                <a:rPr lang="en-US" sz="1100" dirty="0">
                  <a:solidFill>
                    <a:schemeClr val="bg1"/>
                  </a:solidFill>
                </a:rPr>
                <a:t> Sales were highest in 2019, lowest in 2020 and 2022, with some recovery in 2021.</a:t>
              </a:r>
            </a:p>
            <a:p>
              <a:pPr algn="ctr"/>
              <a:endParaRPr lang="en-US" sz="1050" dirty="0">
                <a:solidFill>
                  <a:schemeClr val="bg1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22" name="TextBox 31"/>
            <p:cNvSpPr txBox="1"/>
            <p:nvPr/>
          </p:nvSpPr>
          <p:spPr>
            <a:xfrm>
              <a:off x="1500818" y="6106295"/>
              <a:ext cx="4323988" cy="1133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</a:rPr>
                <a:t>Revenue by Platform</a:t>
              </a:r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  <p:sp>
          <p:nvSpPr>
            <p:cNvPr id="23" name="TextBox 32"/>
            <p:cNvSpPr txBox="1"/>
            <p:nvPr/>
          </p:nvSpPr>
          <p:spPr>
            <a:xfrm>
              <a:off x="7366852" y="6026562"/>
              <a:ext cx="3554294" cy="1133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Total Sales by Book Genre</a:t>
              </a:r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  <p:sp>
          <p:nvSpPr>
            <p:cNvPr id="24" name="TextBox 33"/>
            <p:cNvSpPr txBox="1"/>
            <p:nvPr/>
          </p:nvSpPr>
          <p:spPr>
            <a:xfrm>
              <a:off x="12354712" y="5919260"/>
              <a:ext cx="4378000" cy="56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</a:rPr>
                <a:t>Books Sold by Year</a:t>
              </a:r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</p:grpSp>
      <p:sp>
        <p:nvSpPr>
          <p:cNvPr id="27" name="TextBox 3"/>
          <p:cNvSpPr txBox="1"/>
          <p:nvPr/>
        </p:nvSpPr>
        <p:spPr>
          <a:xfrm>
            <a:off x="228600" y="1135542"/>
            <a:ext cx="874122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Here’s the list of some demo of the projects -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E3A6CB-F013-D738-C1B4-FD6ACDE8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2" y="1407387"/>
            <a:ext cx="1281057" cy="918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29C969-DEBA-F9DA-A6C5-5E575D0E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189" y="1407387"/>
            <a:ext cx="1422360" cy="91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BDDA2B-DF01-C61F-EB2F-5518AE217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79" y="1342076"/>
            <a:ext cx="1422360" cy="96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D3B7B-BA6E-3947-3D37-C62BF7AE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9E76-991E-A508-9A4C-9FE2AD4D81A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988" y="472341"/>
            <a:ext cx="8521700" cy="5909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 of Project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E0ACDA-D610-E1D6-3651-27E8085E59D7}"/>
              </a:ext>
            </a:extLst>
          </p:cNvPr>
          <p:cNvGrpSpPr/>
          <p:nvPr/>
        </p:nvGrpSpPr>
        <p:grpSpPr>
          <a:xfrm>
            <a:off x="721445" y="1573058"/>
            <a:ext cx="7930243" cy="3388987"/>
            <a:chOff x="1028700" y="4026997"/>
            <a:chExt cx="16230600" cy="6936143"/>
          </a:xfrm>
        </p:grpSpPr>
        <p:grpSp>
          <p:nvGrpSpPr>
            <p:cNvPr id="3" name="Group 4">
              <a:extLst>
                <a:ext uri="{FF2B5EF4-FFF2-40B4-BE49-F238E27FC236}">
                  <a16:creationId xmlns:a16="http://schemas.microsoft.com/office/drawing/2014/main" id="{EB1FB56F-6177-2007-3678-45E0ECFF7A65}"/>
                </a:ext>
              </a:extLst>
            </p:cNvPr>
            <p:cNvGrpSpPr/>
            <p:nvPr/>
          </p:nvGrpSpPr>
          <p:grpSpPr>
            <a:xfrm>
              <a:off x="1028700" y="5453426"/>
              <a:ext cx="5291369" cy="5076220"/>
              <a:chOff x="0" y="-38100"/>
              <a:chExt cx="1393612" cy="1336947"/>
            </a:xfrm>
          </p:grpSpPr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04E4CB81-3F07-80F6-C6E1-13437F736D60}"/>
                  </a:ext>
                </a:extLst>
              </p:cNvPr>
              <p:cNvSpPr/>
              <p:nvPr/>
            </p:nvSpPr>
            <p:spPr>
              <a:xfrm>
                <a:off x="6095" y="8061"/>
                <a:ext cx="1387517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" name="TextBox 6">
                <a:extLst>
                  <a:ext uri="{FF2B5EF4-FFF2-40B4-BE49-F238E27FC236}">
                    <a16:creationId xmlns:a16="http://schemas.microsoft.com/office/drawing/2014/main" id="{4E213FCC-C37F-B543-E3F9-43B2B9A5811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792CD71D-9971-3D2E-2986-19F3F5650BD6}"/>
                </a:ext>
              </a:extLst>
            </p:cNvPr>
            <p:cNvGrpSpPr/>
            <p:nvPr/>
          </p:nvGrpSpPr>
          <p:grpSpPr>
            <a:xfrm>
              <a:off x="6509887" y="5453426"/>
              <a:ext cx="5458044" cy="5045613"/>
              <a:chOff x="0" y="-38100"/>
              <a:chExt cx="1437510" cy="1328886"/>
            </a:xfrm>
          </p:grpSpPr>
          <p:sp>
            <p:nvSpPr>
              <p:cNvPr id="7" name="Freeform 8">
                <a:extLst>
                  <a:ext uri="{FF2B5EF4-FFF2-40B4-BE49-F238E27FC236}">
                    <a16:creationId xmlns:a16="http://schemas.microsoft.com/office/drawing/2014/main" id="{CB70AE0B-B9A1-D09B-4B65-EF321BBFEEC6}"/>
                  </a:ext>
                </a:extLst>
              </p:cNvPr>
              <p:cNvSpPr/>
              <p:nvPr/>
            </p:nvSpPr>
            <p:spPr>
              <a:xfrm>
                <a:off x="0" y="0"/>
                <a:ext cx="1437510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 dirty="0"/>
              </a:p>
            </p:txBody>
          </p:sp>
          <p:sp>
            <p:nvSpPr>
              <p:cNvPr id="8" name="TextBox 9">
                <a:extLst>
                  <a:ext uri="{FF2B5EF4-FFF2-40B4-BE49-F238E27FC236}">
                    <a16:creationId xmlns:a16="http://schemas.microsoft.com/office/drawing/2014/main" id="{19B51CFF-2BFE-E900-EB81-5FA3F95D10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FA09AF7E-EF7C-8D7D-48DE-F632A21CA117}"/>
                </a:ext>
              </a:extLst>
            </p:cNvPr>
            <p:cNvSpPr txBox="1"/>
            <p:nvPr/>
          </p:nvSpPr>
          <p:spPr>
            <a:xfrm>
              <a:off x="8159071" y="4026997"/>
              <a:ext cx="1969862" cy="2079298"/>
            </a:xfrm>
            <a:prstGeom prst="rect">
              <a:avLst/>
            </a:prstGeom>
          </p:spPr>
          <p:txBody>
            <a:bodyPr lIns="24421" tIns="24421" rIns="24421" bIns="24421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14" name="Group 20">
              <a:extLst>
                <a:ext uri="{FF2B5EF4-FFF2-40B4-BE49-F238E27FC236}">
                  <a16:creationId xmlns:a16="http://schemas.microsoft.com/office/drawing/2014/main" id="{35148E53-4FED-8058-E27B-769E280D0A59}"/>
                </a:ext>
              </a:extLst>
            </p:cNvPr>
            <p:cNvGrpSpPr/>
            <p:nvPr/>
          </p:nvGrpSpPr>
          <p:grpSpPr>
            <a:xfrm>
              <a:off x="11991073" y="5453426"/>
              <a:ext cx="5268227" cy="5045613"/>
              <a:chOff x="0" y="-38100"/>
              <a:chExt cx="1387517" cy="1328886"/>
            </a:xfrm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23FF80A1-4C69-73A3-ADDD-1881DC220BEA}"/>
                  </a:ext>
                </a:extLst>
              </p:cNvPr>
              <p:cNvSpPr/>
              <p:nvPr/>
            </p:nvSpPr>
            <p:spPr>
              <a:xfrm>
                <a:off x="0" y="0"/>
                <a:ext cx="1387517" cy="1290786"/>
              </a:xfrm>
              <a:custGeom>
                <a:avLst/>
                <a:gdLst/>
                <a:ahLst/>
                <a:cxnLst/>
                <a:rect l="l" t="t" r="r" b="b"/>
                <a:pathLst>
                  <a:path w="1387517" h="1096950">
                    <a:moveTo>
                      <a:pt x="0" y="0"/>
                    </a:moveTo>
                    <a:lnTo>
                      <a:pt x="1387517" y="0"/>
                    </a:lnTo>
                    <a:lnTo>
                      <a:pt x="1387517" y="1096950"/>
                    </a:lnTo>
                    <a:lnTo>
                      <a:pt x="0" y="10969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5AA9ED">
                      <a:alpha val="100000"/>
                    </a:srgbClr>
                  </a:gs>
                  <a:gs pos="100000">
                    <a:srgbClr val="042882">
                      <a:alpha val="100000"/>
                    </a:srgbClr>
                  </a:gs>
                </a:gsLst>
                <a:lin ang="5400000"/>
              </a:gradFill>
              <a:ln w="104775" cap="sq">
                <a:gradFill>
                  <a:gsLst>
                    <a:gs pos="0">
                      <a:srgbClr val="042882">
                        <a:alpha val="100000"/>
                      </a:srgbClr>
                    </a:gs>
                    <a:gs pos="100000">
                      <a:srgbClr val="2A83D0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6" name="TextBox 22">
                <a:extLst>
                  <a:ext uri="{FF2B5EF4-FFF2-40B4-BE49-F238E27FC236}">
                    <a16:creationId xmlns:a16="http://schemas.microsoft.com/office/drawing/2014/main" id="{200274B3-1714-772E-BE67-5A33E661C10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87517" cy="1135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B4780F2B-7FC3-FF95-DC7D-7E875142DD78}"/>
                </a:ext>
              </a:extLst>
            </p:cNvPr>
            <p:cNvSpPr txBox="1"/>
            <p:nvPr/>
          </p:nvSpPr>
          <p:spPr>
            <a:xfrm>
              <a:off x="1419802" y="7467098"/>
              <a:ext cx="4486023" cy="349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Penguin India</a:t>
              </a:r>
              <a:r>
                <a:rPr lang="en-US" sz="1100" dirty="0">
                  <a:solidFill>
                    <a:schemeClr val="bg1"/>
                  </a:solidFill>
                </a:rPr>
                <a:t> sells the most books with </a:t>
              </a:r>
              <a:r>
                <a:rPr lang="en-US" sz="1100" b="1" dirty="0">
                  <a:solidFill>
                    <a:schemeClr val="bg1"/>
                  </a:solidFill>
                </a:rPr>
                <a:t>156K (39%)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b="1" dirty="0">
                  <a:solidFill>
                    <a:schemeClr val="bg1"/>
                  </a:solidFill>
                </a:rPr>
                <a:t>Rupa</a:t>
              </a:r>
              <a:r>
                <a:rPr lang="en-US" sz="1100" dirty="0">
                  <a:solidFill>
                    <a:schemeClr val="bg1"/>
                  </a:solidFill>
                </a:rPr>
                <a:t> is next with </a:t>
              </a:r>
              <a:r>
                <a:rPr lang="en-US" sz="1100" b="1" dirty="0">
                  <a:solidFill>
                    <a:schemeClr val="bg1"/>
                  </a:solidFill>
                </a:rPr>
                <a:t>103K (26%)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b="1" dirty="0">
                  <a:solidFill>
                    <a:schemeClr val="bg1"/>
                  </a:solidFill>
                </a:rPr>
                <a:t>HarperCollins India</a:t>
              </a:r>
              <a:r>
                <a:rPr lang="en-US" sz="1100" dirty="0">
                  <a:solidFill>
                    <a:schemeClr val="bg1"/>
                  </a:solidFill>
                </a:rPr>
                <a:t> has </a:t>
              </a:r>
              <a:r>
                <a:rPr lang="en-US" sz="1100" b="1" dirty="0">
                  <a:solidFill>
                    <a:schemeClr val="bg1"/>
                  </a:solidFill>
                </a:rPr>
                <a:t>61K</a:t>
              </a:r>
              <a:r>
                <a:rPr lang="en-US" sz="1100" dirty="0">
                  <a:solidFill>
                    <a:schemeClr val="bg1"/>
                  </a:solidFill>
                </a:rPr>
                <a:t>, and </a:t>
              </a:r>
              <a:r>
                <a:rPr lang="en-US" sz="1100" b="1" dirty="0">
                  <a:solidFill>
                    <a:schemeClr val="bg1"/>
                  </a:solidFill>
                </a:rPr>
                <a:t>Westland</a:t>
              </a:r>
              <a:r>
                <a:rPr lang="en-US" sz="1100" dirty="0">
                  <a:solidFill>
                    <a:schemeClr val="bg1"/>
                  </a:solidFill>
                </a:rPr>
                <a:t> has </a:t>
              </a:r>
              <a:r>
                <a:rPr lang="en-US" sz="1100" b="1" dirty="0">
                  <a:solidFill>
                    <a:schemeClr val="bg1"/>
                  </a:solidFill>
                </a:rPr>
                <a:t>53K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br>
                <a:rPr lang="en-US" sz="1100" dirty="0">
                  <a:solidFill>
                    <a:schemeClr val="bg1"/>
                  </a:solidFill>
                </a:rPr>
              </a:br>
              <a:r>
                <a:rPr lang="en-US" sz="1100" b="1" dirty="0">
                  <a:solidFill>
                    <a:schemeClr val="bg1"/>
                  </a:solidFill>
                </a:rPr>
                <a:t>Oxford University Press</a:t>
              </a:r>
              <a:r>
                <a:rPr lang="en-US" sz="1100" dirty="0">
                  <a:solidFill>
                    <a:schemeClr val="bg1"/>
                  </a:solidFill>
                </a:rPr>
                <a:t> and </a:t>
              </a:r>
              <a:r>
                <a:rPr lang="en-US" sz="1100" b="1" dirty="0">
                  <a:solidFill>
                    <a:schemeClr val="bg1"/>
                  </a:solidFill>
                </a:rPr>
                <a:t>Aleph</a:t>
              </a:r>
              <a:r>
                <a:rPr lang="en-US" sz="1100" dirty="0">
                  <a:solidFill>
                    <a:schemeClr val="bg1"/>
                  </a:solidFill>
                </a:rPr>
                <a:t> have the lowest sales at around </a:t>
              </a:r>
              <a:r>
                <a:rPr lang="en-US" sz="1100" b="1" dirty="0">
                  <a:solidFill>
                    <a:schemeClr val="bg1"/>
                  </a:solidFill>
                </a:rPr>
                <a:t>24K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20C0D076-89CB-5F54-3D60-C7A1DA3CF86D}"/>
                </a:ext>
              </a:extLst>
            </p:cNvPr>
            <p:cNvSpPr txBox="1"/>
            <p:nvPr/>
          </p:nvSpPr>
          <p:spPr>
            <a:xfrm>
              <a:off x="6900989" y="7467098"/>
              <a:ext cx="4486023" cy="56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1800" dirty="0">
                <a:solidFill>
                  <a:srgbClr val="FFFFFF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19" name="TextBox 25">
              <a:extLst>
                <a:ext uri="{FF2B5EF4-FFF2-40B4-BE49-F238E27FC236}">
                  <a16:creationId xmlns:a16="http://schemas.microsoft.com/office/drawing/2014/main" id="{77AA6D39-1C8F-A095-B62F-30A911C8AE77}"/>
                </a:ext>
              </a:extLst>
            </p:cNvPr>
            <p:cNvSpPr txBox="1"/>
            <p:nvPr/>
          </p:nvSpPr>
          <p:spPr>
            <a:xfrm>
              <a:off x="12382177" y="7467098"/>
              <a:ext cx="4432009" cy="22677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Amazon</a:t>
              </a:r>
              <a:r>
                <a:rPr lang="en-US" sz="1200" dirty="0">
                  <a:solidFill>
                    <a:schemeClr val="bg1"/>
                  </a:solidFill>
                </a:rPr>
                <a:t> sells the most books with </a:t>
              </a:r>
              <a:r>
                <a:rPr lang="en-US" sz="1200" b="1" dirty="0">
                  <a:solidFill>
                    <a:schemeClr val="bg1"/>
                  </a:solidFill>
                </a:rPr>
                <a:t>186K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Flipkart</a:t>
              </a:r>
              <a:r>
                <a:rPr lang="en-US" sz="1200" dirty="0">
                  <a:solidFill>
                    <a:schemeClr val="bg1"/>
                  </a:solidFill>
                </a:rPr>
                <a:t> is close behind with </a:t>
              </a:r>
              <a:r>
                <a:rPr lang="en-US" sz="1200" b="1" dirty="0">
                  <a:solidFill>
                    <a:schemeClr val="bg1"/>
                  </a:solidFill>
                </a:rPr>
                <a:t>165K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b="1" dirty="0" err="1">
                  <a:solidFill>
                    <a:schemeClr val="bg1"/>
                  </a:solidFill>
                </a:rPr>
                <a:t>BooksWagon</a:t>
              </a:r>
              <a:r>
                <a:rPr lang="en-US" sz="1200" dirty="0">
                  <a:solidFill>
                    <a:schemeClr val="bg1"/>
                  </a:solidFill>
                </a:rPr>
                <a:t> has the lowest sales at </a:t>
              </a:r>
              <a:r>
                <a:rPr lang="en-US" sz="1200" b="1" dirty="0">
                  <a:solidFill>
                    <a:schemeClr val="bg1"/>
                  </a:solidFill>
                </a:rPr>
                <a:t>52K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endParaRPr>
            </a:p>
          </p:txBody>
        </p:sp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68E6DCD6-2009-8B81-A075-E707C661EA1B}"/>
                </a:ext>
              </a:extLst>
            </p:cNvPr>
            <p:cNvSpPr txBox="1"/>
            <p:nvPr/>
          </p:nvSpPr>
          <p:spPr>
            <a:xfrm>
              <a:off x="1496954" y="6007141"/>
              <a:ext cx="4378000" cy="1133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Sum of Books Sold by Publisher</a:t>
              </a:r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  <p:sp>
          <p:nvSpPr>
            <p:cNvPr id="23" name="TextBox 32">
              <a:extLst>
                <a:ext uri="{FF2B5EF4-FFF2-40B4-BE49-F238E27FC236}">
                  <a16:creationId xmlns:a16="http://schemas.microsoft.com/office/drawing/2014/main" id="{7F7F8E34-86AC-421D-A91F-123D933DE176}"/>
                </a:ext>
              </a:extLst>
            </p:cNvPr>
            <p:cNvSpPr txBox="1"/>
            <p:nvPr/>
          </p:nvSpPr>
          <p:spPr>
            <a:xfrm>
              <a:off x="7303123" y="5873293"/>
              <a:ext cx="3324191" cy="1133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IN" sz="1800" dirty="0">
                  <a:solidFill>
                    <a:schemeClr val="bg1"/>
                  </a:solidFill>
                </a:rPr>
                <a:t>Author Sales by Platform</a:t>
              </a:r>
              <a:endParaRPr lang="en-US" sz="1800" b="1" dirty="0">
                <a:solidFill>
                  <a:schemeClr val="bg1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E07387B2-8B6F-9B0C-F7C1-33B442573EB7}"/>
                </a:ext>
              </a:extLst>
            </p:cNvPr>
            <p:cNvSpPr txBox="1"/>
            <p:nvPr/>
          </p:nvSpPr>
          <p:spPr>
            <a:xfrm>
              <a:off x="12436186" y="6593488"/>
              <a:ext cx="4378000" cy="56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1800" b="1" dirty="0">
                <a:solidFill>
                  <a:srgbClr val="FFFFFF"/>
                </a:solidFill>
                <a:latin typeface="Arial" panose="020B0604020202020204" pitchFamily="34" charset="0"/>
                <a:ea typeface="Aileron Bold"/>
                <a:cs typeface="Arial" panose="020B0604020202020204" pitchFamily="34" charset="0"/>
                <a:sym typeface="Aileron Bold"/>
              </a:endParaRPr>
            </a:p>
          </p:txBody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33BF7074-D1F0-383F-CF65-337FC7309BBC}"/>
              </a:ext>
            </a:extLst>
          </p:cNvPr>
          <p:cNvSpPr txBox="1"/>
          <p:nvPr/>
        </p:nvSpPr>
        <p:spPr>
          <a:xfrm>
            <a:off x="228600" y="1135542"/>
            <a:ext cx="874122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Here’s the list of some demo of the projects -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33252-F5DE-CAAA-4B0F-0E5C573E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86" y="1437418"/>
            <a:ext cx="1147887" cy="89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A8859C-F312-196F-EC86-1D823CC9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55" y="1439012"/>
            <a:ext cx="1823173" cy="88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8B292D-8BB6-1E7E-0074-CFEA69B0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315" y="1411998"/>
            <a:ext cx="1308597" cy="8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Rectangle 8">
            <a:extLst>
              <a:ext uri="{FF2B5EF4-FFF2-40B4-BE49-F238E27FC236}">
                <a16:creationId xmlns:a16="http://schemas.microsoft.com/office/drawing/2014/main" id="{611468B0-4C59-2703-E9A8-ACDC6808C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850" y="2965540"/>
            <a:ext cx="2703016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Rabindranath Tagore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Ramachandra Guha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have the highest overall sales.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 most authors,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Amazon and Flipkart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contribute more sales than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BooksWagon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Authors like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Gulzar,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Narsh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Mehta, and Devdutt Pattanaik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also show strong sales across platforms.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Arundhati Roy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William Dalrymple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have the lowest sales in comparison.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8FBCA1-8AC7-B483-0657-0ECEBE4CA69B}"/>
              </a:ext>
            </a:extLst>
          </p:cNvPr>
          <p:cNvSpPr txBox="1"/>
          <p:nvPr/>
        </p:nvSpPr>
        <p:spPr>
          <a:xfrm>
            <a:off x="6295123" y="2451385"/>
            <a:ext cx="2236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Books Sold by Available Platform</a:t>
            </a:r>
            <a:endParaRPr lang="en-I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8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84406" y="455354"/>
            <a:ext cx="852060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roject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35B35E47-8929-D66E-7670-090F98E4F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081" y="1164325"/>
            <a:ext cx="7970292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22.16480314960626,&quot;left&quot;:18,&quot;top&quot;:106.5,&quot;width&quot;:684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3.94291338582676,&quot;left&quot;:18,&quot;top&quot;:106.5,&quot;width&quot;:702}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B6CD32-2537-46E7-8CC3-A58D44622414}">
  <ds:schemaRefs/>
</ds:datastoreItem>
</file>

<file path=customXml/itemProps2.xml><?xml version="1.0" encoding="utf-8"?>
<ds:datastoreItem xmlns:ds="http://schemas.openxmlformats.org/officeDocument/2006/customXml" ds:itemID="{A6559A34-456E-49A1-8157-9E3D18BFAD36}">
  <ds:schemaRefs/>
</ds:datastoreItem>
</file>

<file path=customXml/itemProps3.xml><?xml version="1.0" encoding="utf-8"?>
<ds:datastoreItem xmlns:ds="http://schemas.openxmlformats.org/officeDocument/2006/customXml" ds:itemID="{3706AB80-2608-47D7-8AC8-FA6BC8A9B27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761</Words>
  <Application>Microsoft Office PowerPoint</Application>
  <PresentationFormat>On-screen Show (16:9)</PresentationFormat>
  <Paragraphs>100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Times New Roman</vt:lpstr>
      <vt:lpstr>Custom Design</vt:lpstr>
      <vt:lpstr>1_Custom Design</vt:lpstr>
      <vt:lpstr>PowerPoint Presentation</vt:lpstr>
      <vt:lpstr>PowerPoint Presentation</vt:lpstr>
      <vt:lpstr>Abstract</vt:lpstr>
      <vt:lpstr>Problem Statement</vt:lpstr>
      <vt:lpstr>Proposed Solution</vt:lpstr>
      <vt:lpstr>System Architecture</vt:lpstr>
      <vt:lpstr>Live Demo of Project</vt:lpstr>
      <vt:lpstr>Live Demo of Project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hlcc046@outlook.com</cp:lastModifiedBy>
  <cp:revision>11</cp:revision>
  <dcterms:created xsi:type="dcterms:W3CDTF">2026-02-06T12:26:28Z</dcterms:created>
  <dcterms:modified xsi:type="dcterms:W3CDTF">2026-02-07T09:39:32Z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  <property fmtid="{D5CDD505-2E9C-101B-9397-08002B2CF9AE}" pid="10" name="ICV">
    <vt:lpwstr>1D117276730A4F6AB7B92A8FDDCB3264_12</vt:lpwstr>
  </property>
  <property fmtid="{D5CDD505-2E9C-101B-9397-08002B2CF9AE}" pid="11" name="KSOProductBuildVer">
    <vt:lpwstr>1033-12.2.0.23196</vt:lpwstr>
  </property>
</Properties>
</file>